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8" r:id="rId2"/>
    <p:sldId id="257" r:id="rId3"/>
    <p:sldId id="256" r:id="rId4"/>
    <p:sldId id="264" r:id="rId5"/>
    <p:sldId id="259" r:id="rId6"/>
    <p:sldId id="265" r:id="rId7"/>
    <p:sldId id="258" r:id="rId8"/>
    <p:sldId id="260" r:id="rId9"/>
    <p:sldId id="261" r:id="rId10"/>
    <p:sldId id="275" r:id="rId11"/>
    <p:sldId id="274" r:id="rId12"/>
    <p:sldId id="263" r:id="rId13"/>
    <p:sldId id="276" r:id="rId14"/>
    <p:sldId id="277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B9C5C-55F1-EF40-9D1A-B67A75B6D5BA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FEB52-B530-9C4D-98BE-AF8767B1F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9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B5447A-9050-9049-A395-88922DFF4A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052805-B105-6140-A622-F0CB692BCCFD}" type="slidenum">
              <a:rPr lang="de-DE" altLang="en-US"/>
              <a:pPr/>
              <a:t>11</a:t>
            </a:fld>
            <a:endParaRPr lang="de-DE" altLang="en-US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FEC14A15-6BFA-5947-9083-0E35E2037C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E92F4FFB-4751-114F-806E-400C8AF39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733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2988-5364-6E41-8A7B-5E514D0CC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5962F-7D6A-CC4D-AB9F-77E3C01D1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E73EF-9B80-A448-B810-F684C34A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54EDB-CB08-B545-8731-0762F87F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6F618-BDD3-0741-BD87-FE05315D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9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42FE-CF5C-5547-8C7D-D9C3E50A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1A605-85FE-FA40-BCF0-3FF1AD357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F19FE-C817-244E-9D18-6280E1E3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02B9D-248C-D947-8C30-09A522E6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118F8-D3C1-0646-963B-1FB9B60D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8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CA9B9-FCD4-4F4B-9F2F-120A82961D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1A0B4-A9EC-054C-9632-EC968791D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91AF-9B95-D04C-8668-353E4C52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F09A3-1A8C-944E-91A8-2166ECCC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E0AFD-309B-A045-8145-4169D42C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9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322-0ACD-F945-83B0-C527A48C2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A0D03-2F14-C349-AB81-AFCC383D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5DE38-36DB-F040-A9AE-71E73AE5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5E26-39BE-B44D-BEC0-EAF316C5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51598-A7AE-3141-964C-DC38C1C9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8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017E-0AEE-7F4E-A309-3265ACB8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6D918-5F47-D046-9751-4B06483EE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AA380-1E6D-F641-83C6-7B0D94F4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F6E94-87C2-1548-ABC2-C37A24CFE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6582F-193B-8E4B-8C6F-8D5AEC43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5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C33A-2E8E-114E-AF8A-AA1AB540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87FAC-F5BF-BA41-91EB-5AA66EAA3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C11C0-DFCD-594E-B8BE-87E4AA59E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6AD39-E787-E242-BE05-9552B25D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86EA0-6D43-2242-AC5E-E1C9EA48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4EE0A-9CEF-D940-83C1-2051F87D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8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A800-BCD2-D248-8694-269F2E7D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E7654-9FBA-264E-BFB9-82448EE3F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9E376-4CBE-954A-9474-78C7E4525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74F82-EE8D-0D40-AB5E-EB0CBE368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2963B-D2C8-D34A-8344-C7A4855EB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C1886-EA9C-6047-8418-30EF1BBE6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8FAFD7-6E27-0446-AB62-97DBF8D2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24DB4-B1BE-954F-88E7-FB4FCBAA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3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5571-25E0-D842-A057-4ED976A8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C3670-B92E-5346-8143-3702DBCD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99E1F-707D-4D48-ABE9-CE98C2F0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4A68D-B94F-B04A-AA91-40A4E89B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3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E6104-296A-2B4F-A21E-A1ABC1049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C5FE-C682-5043-8F85-54279A82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14DD8-9B75-9842-93A2-C9E241A8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65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B685-46A3-8441-AE0E-DD8249116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98A60-F47A-7B49-9987-156284BDA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34CED-3621-4944-ADC0-8128783B2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A10D7-8A46-C943-A30F-1241686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9A5C3-FA03-9F42-96A3-F7163B25C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952F-C5A9-1445-83D7-F6A49321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9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1453-6D4B-4846-BB14-75F51444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71871-550B-C040-9DF4-B5E2DE27F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1DF4F-B322-3A43-A5BB-664950827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6423A-5F31-C24F-AA62-B7CFE56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F4372-EF61-CE45-AC51-621CE437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D42E6-35B1-8E49-99E6-68B3299D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3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E0F48-5B74-F546-BE8E-F4A03360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21DB0-5419-4948-93AF-819E31F39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CA8E2-5FA2-CC4E-847E-90E902FAA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6E7A7-6640-C145-B9E4-0042B8F941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D04E8-4536-3244-96D1-113D0D093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4814C-AF85-FA49-BFF3-C0D5051DB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308A1-B438-6C47-A5D0-044AB2A2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9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://www.lock5stat.com/datapag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stendata.com/2014/11/difference-between-linear-regression.html" TargetMode="External"/><Relationship Id="rId4" Type="http://schemas.openxmlformats.org/officeDocument/2006/relationships/hyperlink" Target="https://www.kaggle.com/dataset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FEE0-9176-8B47-A89F-AACC34D8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: 17.01.19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258FF-BF63-9141-9474-DA828DCFF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r>
              <a:rPr lang="en-US" dirty="0"/>
              <a:t>Perceptron</a:t>
            </a:r>
          </a:p>
          <a:p>
            <a:r>
              <a:rPr lang="en-US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246192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27E736-47A7-424A-B74F-562B56768735}"/>
              </a:ext>
            </a:extLst>
          </p:cNvPr>
          <p:cNvSpPr/>
          <p:nvPr/>
        </p:nvSpPr>
        <p:spPr>
          <a:xfrm>
            <a:off x="1385888" y="1628775"/>
            <a:ext cx="92821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0" dirty="0">
                <a:solidFill>
                  <a:srgbClr val="6C6C6C"/>
                </a:solidFill>
                <a:effectLst/>
                <a:latin typeface="Arial" panose="020B0604020202020204" pitchFamily="34" charset="0"/>
              </a:rPr>
              <a:t>A perceptron is a simple model of a biological neuron in an artificial </a:t>
            </a:r>
            <a:r>
              <a:rPr lang="en-US" sz="3600" i="0" dirty="0">
                <a:solidFill>
                  <a:srgbClr val="00B3AC"/>
                </a:solidFill>
                <a:effectLst/>
                <a:latin typeface="Arial" panose="020B0604020202020204" pitchFamily="34" charset="0"/>
              </a:rPr>
              <a:t>neural network</a:t>
            </a:r>
            <a:r>
              <a:rPr lang="en-US" sz="3600" i="0" dirty="0">
                <a:solidFill>
                  <a:srgbClr val="6C6C6C"/>
                </a:solidFill>
                <a:effectLst/>
                <a:latin typeface="Arial" panose="020B0604020202020204" pitchFamily="34" charset="0"/>
              </a:rPr>
              <a:t>. Perceptron is also the name of an early </a:t>
            </a:r>
            <a:r>
              <a:rPr lang="en-US" sz="3600" i="0" dirty="0">
                <a:solidFill>
                  <a:srgbClr val="00B3AC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lang="en-US" sz="3600" i="0" dirty="0">
                <a:solidFill>
                  <a:srgbClr val="6C6C6C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US" sz="3600" i="0" dirty="0">
                <a:solidFill>
                  <a:srgbClr val="00B3AC"/>
                </a:solidFill>
                <a:effectLst/>
                <a:latin typeface="Arial" panose="020B0604020202020204" pitchFamily="34" charset="0"/>
              </a:rPr>
              <a:t>supervised learning</a:t>
            </a:r>
            <a:r>
              <a:rPr lang="en-US" sz="3600" i="0" dirty="0">
                <a:solidFill>
                  <a:srgbClr val="6C6C6C"/>
                </a:solidFill>
                <a:effectLst/>
                <a:latin typeface="Arial" panose="020B0604020202020204" pitchFamily="34" charset="0"/>
              </a:rPr>
              <a:t> of binary classifiers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462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68612722-20F0-7E4D-AA2E-7D79B0B255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Perceptron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4C3FE1F-B61B-F742-AE10-843F533D03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90800" y="1828800"/>
            <a:ext cx="7772400" cy="4114800"/>
          </a:xfrm>
        </p:spPr>
        <p:txBody>
          <a:bodyPr/>
          <a:lstStyle/>
          <a:p>
            <a:r>
              <a:rPr lang="en-US" altLang="en-US" dirty="0"/>
              <a:t>Linear </a:t>
            </a:r>
            <a:r>
              <a:rPr lang="en-US" altLang="en-US" dirty="0" err="1"/>
              <a:t>treshold</a:t>
            </a:r>
            <a:r>
              <a:rPr lang="en-US" altLang="en-US" dirty="0"/>
              <a:t> unit (LTU)</a:t>
            </a:r>
          </a:p>
        </p:txBody>
      </p:sp>
      <p:sp>
        <p:nvSpPr>
          <p:cNvPr id="29700" name="Oval 4">
            <a:extLst>
              <a:ext uri="{FF2B5EF4-FFF2-40B4-BE49-F238E27FC236}">
                <a16:creationId xmlns:a16="http://schemas.microsoft.com/office/drawing/2014/main" id="{3CA2C573-611D-3D43-84F0-FE27CF870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A41DD743-76A5-6F4E-9A85-07A1CA86E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530600"/>
            <a:ext cx="5143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400">
                <a:latin typeface="Tahoma" panose="020B0604030504040204" pitchFamily="34" charset="0"/>
                <a:sym typeface="Symbol" pitchFamily="2" charset="2"/>
              </a:rPr>
              <a:t></a:t>
            </a:r>
            <a:endParaRPr lang="en-US" altLang="en-US" sz="4400">
              <a:latin typeface="Tahoma" panose="020B0604030504040204" pitchFamily="34" charset="0"/>
            </a:endParaRPr>
          </a:p>
        </p:txBody>
      </p:sp>
      <p:grpSp>
        <p:nvGrpSpPr>
          <p:cNvPr id="29702" name="Group 6">
            <a:extLst>
              <a:ext uri="{FF2B5EF4-FFF2-40B4-BE49-F238E27FC236}">
                <a16:creationId xmlns:a16="http://schemas.microsoft.com/office/drawing/2014/main" id="{958FE459-73DE-A24A-BA8E-A2827ADDF09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743200"/>
            <a:ext cx="533400" cy="609600"/>
            <a:chOff x="288" y="1728"/>
            <a:chExt cx="336" cy="384"/>
          </a:xfrm>
        </p:grpSpPr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AF15834A-89B1-1B4C-ACCB-F5DDAD8B2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76"/>
              <a:ext cx="336" cy="33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Text Box 8">
              <a:extLst>
                <a:ext uri="{FF2B5EF4-FFF2-40B4-BE49-F238E27FC236}">
                  <a16:creationId xmlns:a16="http://schemas.microsoft.com/office/drawing/2014/main" id="{AAFB9308-564E-8E46-83FC-9573107DA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728"/>
              <a:ext cx="310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sv-SE" altLang="en-US" sz="2800">
                  <a:latin typeface="Tahoma" panose="020B0604030504040204" pitchFamily="34" charset="0"/>
                </a:rPr>
                <a:t>x</a:t>
              </a:r>
              <a:r>
                <a:rPr lang="sv-SE" altLang="en-US" sz="2800" baseline="-25000">
                  <a:latin typeface="Tahoma" panose="020B0604030504040204" pitchFamily="34" charset="0"/>
                </a:rPr>
                <a:t>1</a:t>
              </a:r>
              <a:endParaRPr lang="en-US" altLang="en-US" sz="2800" baseline="-25000">
                <a:latin typeface="Tahoma" panose="020B0604030504040204" pitchFamily="34" charset="0"/>
              </a:endParaRPr>
            </a:p>
          </p:txBody>
        </p:sp>
      </p:grpSp>
      <p:grpSp>
        <p:nvGrpSpPr>
          <p:cNvPr id="29705" name="Group 9">
            <a:extLst>
              <a:ext uri="{FF2B5EF4-FFF2-40B4-BE49-F238E27FC236}">
                <a16:creationId xmlns:a16="http://schemas.microsoft.com/office/drawing/2014/main" id="{E4357FF6-C324-A848-A971-D126C9637FF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581400"/>
            <a:ext cx="533400" cy="609600"/>
            <a:chOff x="288" y="1728"/>
            <a:chExt cx="336" cy="384"/>
          </a:xfrm>
        </p:grpSpPr>
        <p:sp>
          <p:nvSpPr>
            <p:cNvPr id="29706" name="Oval 10">
              <a:extLst>
                <a:ext uri="{FF2B5EF4-FFF2-40B4-BE49-F238E27FC236}">
                  <a16:creationId xmlns:a16="http://schemas.microsoft.com/office/drawing/2014/main" id="{BED9B6FC-A21E-E642-9F0D-B358E5492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76"/>
              <a:ext cx="336" cy="33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7" name="Text Box 11">
              <a:extLst>
                <a:ext uri="{FF2B5EF4-FFF2-40B4-BE49-F238E27FC236}">
                  <a16:creationId xmlns:a16="http://schemas.microsoft.com/office/drawing/2014/main" id="{DFB9F039-1B50-ED4C-AB9E-B4B5619F7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728"/>
              <a:ext cx="310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sv-SE" altLang="en-US" sz="2800">
                  <a:latin typeface="Tahoma" panose="020B0604030504040204" pitchFamily="34" charset="0"/>
                </a:rPr>
                <a:t>x</a:t>
              </a:r>
              <a:r>
                <a:rPr lang="sv-SE" altLang="en-US" sz="2800" baseline="-25000">
                  <a:latin typeface="Tahoma" panose="020B0604030504040204" pitchFamily="34" charset="0"/>
                </a:rPr>
                <a:t>2</a:t>
              </a:r>
              <a:endParaRPr lang="en-US" altLang="en-US" sz="2800" baseline="-25000">
                <a:latin typeface="Tahoma" panose="020B0604030504040204" pitchFamily="34" charset="0"/>
              </a:endParaRPr>
            </a:p>
          </p:txBody>
        </p:sp>
      </p:grpSp>
      <p:grpSp>
        <p:nvGrpSpPr>
          <p:cNvPr id="29708" name="Group 12">
            <a:extLst>
              <a:ext uri="{FF2B5EF4-FFF2-40B4-BE49-F238E27FC236}">
                <a16:creationId xmlns:a16="http://schemas.microsoft.com/office/drawing/2014/main" id="{D8C3F203-0C01-3947-A0FB-9B4698C31DA5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5029200"/>
            <a:ext cx="533400" cy="609600"/>
            <a:chOff x="288" y="1728"/>
            <a:chExt cx="336" cy="384"/>
          </a:xfrm>
        </p:grpSpPr>
        <p:sp>
          <p:nvSpPr>
            <p:cNvPr id="29709" name="Oval 13">
              <a:extLst>
                <a:ext uri="{FF2B5EF4-FFF2-40B4-BE49-F238E27FC236}">
                  <a16:creationId xmlns:a16="http://schemas.microsoft.com/office/drawing/2014/main" id="{FE3CEA35-B00E-B94F-96DC-09A68201B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76"/>
              <a:ext cx="336" cy="33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0" name="Text Box 14">
              <a:extLst>
                <a:ext uri="{FF2B5EF4-FFF2-40B4-BE49-F238E27FC236}">
                  <a16:creationId xmlns:a16="http://schemas.microsoft.com/office/drawing/2014/main" id="{E1D0AFE5-C13A-3A44-8A32-9BAFF254D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728"/>
              <a:ext cx="312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sv-SE" altLang="en-US" sz="2800">
                  <a:latin typeface="Tahoma" panose="020B0604030504040204" pitchFamily="34" charset="0"/>
                </a:rPr>
                <a:t>x</a:t>
              </a:r>
              <a:r>
                <a:rPr lang="sv-SE" altLang="en-US" sz="2800" baseline="-25000">
                  <a:latin typeface="Tahoma" panose="020B0604030504040204" pitchFamily="34" charset="0"/>
                </a:rPr>
                <a:t>n</a:t>
              </a:r>
              <a:endParaRPr lang="en-US" altLang="en-US" sz="2800" baseline="-25000">
                <a:latin typeface="Tahoma" panose="020B0604030504040204" pitchFamily="34" charset="0"/>
              </a:endParaRPr>
            </a:p>
          </p:txBody>
        </p:sp>
      </p:grpSp>
      <p:sp>
        <p:nvSpPr>
          <p:cNvPr id="29711" name="Line 15">
            <a:extLst>
              <a:ext uri="{FF2B5EF4-FFF2-40B4-BE49-F238E27FC236}">
                <a16:creationId xmlns:a16="http://schemas.microsoft.com/office/drawing/2014/main" id="{06AB6CE9-54EE-FB45-B27B-6BAABA154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3048000"/>
            <a:ext cx="10668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12" name="Line 16">
            <a:extLst>
              <a:ext uri="{FF2B5EF4-FFF2-40B4-BE49-F238E27FC236}">
                <a16:creationId xmlns:a16="http://schemas.microsoft.com/office/drawing/2014/main" id="{F44C9495-706C-324C-B893-C96B43DFB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3810000"/>
            <a:ext cx="990600" cy="76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13" name="Line 17">
            <a:extLst>
              <a:ext uri="{FF2B5EF4-FFF2-40B4-BE49-F238E27FC236}">
                <a16:creationId xmlns:a16="http://schemas.microsoft.com/office/drawing/2014/main" id="{880CB3D5-53DA-8445-88BA-C56C722E73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4343400"/>
            <a:ext cx="1066800" cy="990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6E3DA62F-CB64-614F-9403-CC218C784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886200"/>
            <a:ext cx="340158" cy="129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altLang="en-US" sz="4000">
                <a:latin typeface="Tahoma" panose="020B0604030504040204" pitchFamily="34" charset="0"/>
              </a:rPr>
              <a:t>.</a:t>
            </a:r>
          </a:p>
          <a:p>
            <a:pPr eaLnBrk="1" hangingPunct="1">
              <a:lnSpc>
                <a:spcPct val="40000"/>
              </a:lnSpc>
            </a:pPr>
            <a:r>
              <a:rPr lang="sv-SE" altLang="en-US" sz="4000">
                <a:latin typeface="Tahoma" panose="020B0604030504040204" pitchFamily="34" charset="0"/>
              </a:rPr>
              <a:t>.</a:t>
            </a:r>
          </a:p>
          <a:p>
            <a:pPr eaLnBrk="1" hangingPunct="1">
              <a:lnSpc>
                <a:spcPct val="50000"/>
              </a:lnSpc>
            </a:pPr>
            <a:r>
              <a:rPr lang="sv-SE" altLang="en-US" sz="4000">
                <a:latin typeface="Tahoma" panose="020B0604030504040204" pitchFamily="34" charset="0"/>
              </a:rPr>
              <a:t>.</a:t>
            </a:r>
            <a:endParaRPr lang="en-US" altLang="en-US" sz="4000">
              <a:latin typeface="Tahoma" panose="020B0604030504040204" pitchFamily="34" charset="0"/>
            </a:endParaRPr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C4D052C4-8B50-1A49-ACC2-E6E6EBF65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743200"/>
            <a:ext cx="57943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altLang="en-US" sz="2800" dirty="0">
                <a:latin typeface="Tahoma" panose="020B0604030504040204" pitchFamily="34" charset="0"/>
              </a:rPr>
              <a:t>w</a:t>
            </a:r>
            <a:r>
              <a:rPr lang="sv-SE" altLang="en-US" sz="2800" baseline="-25000" dirty="0">
                <a:latin typeface="Tahoma" panose="020B0604030504040204" pitchFamily="34" charset="0"/>
              </a:rPr>
              <a:t>1</a:t>
            </a:r>
            <a:endParaRPr lang="en-US" altLang="en-US" sz="2800" baseline="-25000" dirty="0">
              <a:latin typeface="Tahoma" panose="020B0604030504040204" pitchFamily="34" charset="0"/>
            </a:endParaRPr>
          </a:p>
        </p:txBody>
      </p:sp>
      <p:sp>
        <p:nvSpPr>
          <p:cNvPr id="29716" name="Text Box 20">
            <a:extLst>
              <a:ext uri="{FF2B5EF4-FFF2-40B4-BE49-F238E27FC236}">
                <a16:creationId xmlns:a16="http://schemas.microsoft.com/office/drawing/2014/main" id="{63095790-4041-3845-A7F5-D0362115A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276600"/>
            <a:ext cx="57943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altLang="en-US" sz="2800" dirty="0">
                <a:latin typeface="Tahoma" panose="020B0604030504040204" pitchFamily="34" charset="0"/>
              </a:rPr>
              <a:t>w</a:t>
            </a:r>
            <a:r>
              <a:rPr lang="sv-SE" altLang="en-US" sz="2800" baseline="-25000" dirty="0">
                <a:latin typeface="Tahoma" panose="020B0604030504040204" pitchFamily="34" charset="0"/>
              </a:rPr>
              <a:t>2</a:t>
            </a:r>
            <a:endParaRPr lang="en-US" altLang="en-US" sz="2800" baseline="-25000" dirty="0">
              <a:latin typeface="Tahoma" panose="020B0604030504040204" pitchFamily="34" charset="0"/>
            </a:endParaRPr>
          </a:p>
        </p:txBody>
      </p:sp>
      <p:sp>
        <p:nvSpPr>
          <p:cNvPr id="29717" name="Text Box 21">
            <a:extLst>
              <a:ext uri="{FF2B5EF4-FFF2-40B4-BE49-F238E27FC236}">
                <a16:creationId xmlns:a16="http://schemas.microsoft.com/office/drawing/2014/main" id="{47110658-ADC6-ED43-9E90-98E021E6A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4495800"/>
            <a:ext cx="58261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altLang="en-US" sz="2800">
                <a:latin typeface="Tahoma" panose="020B0604030504040204" pitchFamily="34" charset="0"/>
              </a:rPr>
              <a:t>w</a:t>
            </a:r>
            <a:r>
              <a:rPr lang="sv-SE" altLang="en-US" sz="2800" baseline="-25000">
                <a:latin typeface="Tahoma" panose="020B0604030504040204" pitchFamily="34" charset="0"/>
              </a:rPr>
              <a:t>n</a:t>
            </a:r>
            <a:endParaRPr lang="en-US" altLang="en-US" sz="2800" baseline="-25000">
              <a:latin typeface="Tahoma" panose="020B0604030504040204" pitchFamily="34" charset="0"/>
            </a:endParaRPr>
          </a:p>
        </p:txBody>
      </p:sp>
      <p:sp>
        <p:nvSpPr>
          <p:cNvPr id="29718" name="Text Box 22">
            <a:extLst>
              <a:ext uri="{FF2B5EF4-FFF2-40B4-BE49-F238E27FC236}">
                <a16:creationId xmlns:a16="http://schemas.microsoft.com/office/drawing/2014/main" id="{32A1D6E7-6FCD-954F-BCE9-E9E796492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971800"/>
            <a:ext cx="57943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altLang="en-US" sz="2800">
                <a:latin typeface="Tahoma" panose="020B0604030504040204" pitchFamily="34" charset="0"/>
              </a:rPr>
              <a:t>w</a:t>
            </a:r>
            <a:r>
              <a:rPr lang="sv-SE" altLang="en-US" sz="2800" baseline="-25000">
                <a:latin typeface="Tahoma" panose="020B0604030504040204" pitchFamily="34" charset="0"/>
              </a:rPr>
              <a:t>0</a:t>
            </a:r>
            <a:endParaRPr lang="en-US" altLang="en-US" sz="2800" baseline="-25000">
              <a:latin typeface="Tahoma" panose="020B0604030504040204" pitchFamily="34" charset="0"/>
            </a:endParaRPr>
          </a:p>
        </p:txBody>
      </p:sp>
      <p:sp>
        <p:nvSpPr>
          <p:cNvPr id="29719" name="Text Box 23">
            <a:extLst>
              <a:ext uri="{FF2B5EF4-FFF2-40B4-BE49-F238E27FC236}">
                <a16:creationId xmlns:a16="http://schemas.microsoft.com/office/drawing/2014/main" id="{A0B94736-73D7-1144-94FC-DBA15C3F7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1" y="2438400"/>
            <a:ext cx="79851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altLang="en-US" sz="2800">
                <a:latin typeface="Tahoma" panose="020B0604030504040204" pitchFamily="34" charset="0"/>
              </a:rPr>
              <a:t>x</a:t>
            </a:r>
            <a:r>
              <a:rPr lang="sv-SE" altLang="en-US" sz="2800" baseline="-25000">
                <a:latin typeface="Tahoma" panose="020B0604030504040204" pitchFamily="34" charset="0"/>
              </a:rPr>
              <a:t>0=1</a:t>
            </a:r>
            <a:endParaRPr lang="en-US" altLang="en-US" sz="2800" baseline="-25000">
              <a:latin typeface="Tahoma" panose="020B0604030504040204" pitchFamily="34" charset="0"/>
            </a:endParaRPr>
          </a:p>
        </p:txBody>
      </p:sp>
      <p:sp>
        <p:nvSpPr>
          <p:cNvPr id="29720" name="Line 24">
            <a:extLst>
              <a:ext uri="{FF2B5EF4-FFF2-40B4-BE49-F238E27FC236}">
                <a16:creationId xmlns:a16="http://schemas.microsoft.com/office/drawing/2014/main" id="{8123A9AF-0E93-0E4D-B7C4-EDF662BFA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9718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22" name="Oval 26">
            <a:extLst>
              <a:ext uri="{FF2B5EF4-FFF2-40B4-BE49-F238E27FC236}">
                <a16:creationId xmlns:a16="http://schemas.microsoft.com/office/drawing/2014/main" id="{E0ABEBD9-330E-6647-A321-F556E6B95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4290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23" name="Group 27">
            <a:extLst>
              <a:ext uri="{FF2B5EF4-FFF2-40B4-BE49-F238E27FC236}">
                <a16:creationId xmlns:a16="http://schemas.microsoft.com/office/drawing/2014/main" id="{723269CB-1F3E-F342-A21E-BC5A23A18FA8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429000"/>
            <a:ext cx="838200" cy="838200"/>
            <a:chOff x="1488" y="3456"/>
            <a:chExt cx="864" cy="672"/>
          </a:xfrm>
        </p:grpSpPr>
        <p:sp>
          <p:nvSpPr>
            <p:cNvPr id="29724" name="Line 28">
              <a:extLst>
                <a:ext uri="{FF2B5EF4-FFF2-40B4-BE49-F238E27FC236}">
                  <a16:creationId xmlns:a16="http://schemas.microsoft.com/office/drawing/2014/main" id="{6122073E-9C89-0840-AFDD-E6782F8CE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840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5" name="Line 29">
              <a:extLst>
                <a:ext uri="{FF2B5EF4-FFF2-40B4-BE49-F238E27FC236}">
                  <a16:creationId xmlns:a16="http://schemas.microsoft.com/office/drawing/2014/main" id="{AE4C428E-7408-BA4E-8366-41A49823B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600"/>
              <a:ext cx="0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6" name="Line 30">
              <a:extLst>
                <a:ext uri="{FF2B5EF4-FFF2-40B4-BE49-F238E27FC236}">
                  <a16:creationId xmlns:a16="http://schemas.microsoft.com/office/drawing/2014/main" id="{6520B54E-A02C-F14E-A647-1F6C2D004C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3456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7" name="Line 31">
              <a:extLst>
                <a:ext uri="{FF2B5EF4-FFF2-40B4-BE49-F238E27FC236}">
                  <a16:creationId xmlns:a16="http://schemas.microsoft.com/office/drawing/2014/main" id="{62AE708B-4D76-D44E-ACE2-C8D34A46A9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4032"/>
              <a:ext cx="43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8" name="Line 32">
              <a:extLst>
                <a:ext uri="{FF2B5EF4-FFF2-40B4-BE49-F238E27FC236}">
                  <a16:creationId xmlns:a16="http://schemas.microsoft.com/office/drawing/2014/main" id="{91EBF1D5-6D09-2A4B-BAD3-7A43CAF3B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0" y="3600"/>
              <a:ext cx="43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9729" name="Line 33">
            <a:extLst>
              <a:ext uri="{FF2B5EF4-FFF2-40B4-BE49-F238E27FC236}">
                <a16:creationId xmlns:a16="http://schemas.microsoft.com/office/drawing/2014/main" id="{DC7EBC01-B479-C040-930B-B7789A410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8862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30" name="Line 34">
            <a:extLst>
              <a:ext uri="{FF2B5EF4-FFF2-40B4-BE49-F238E27FC236}">
                <a16:creationId xmlns:a16="http://schemas.microsoft.com/office/drawing/2014/main" id="{C9DFA70A-2C47-A041-99CE-E9538A5BB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886200"/>
            <a:ext cx="1676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9731" name="Group 35">
            <a:extLst>
              <a:ext uri="{FF2B5EF4-FFF2-40B4-BE49-F238E27FC236}">
                <a16:creationId xmlns:a16="http://schemas.microsoft.com/office/drawing/2014/main" id="{6E25D293-57B9-8F4A-B7D1-B67862D27CD1}"/>
              </a:ext>
            </a:extLst>
          </p:cNvPr>
          <p:cNvGrpSpPr>
            <a:grpSpLocks/>
          </p:cNvGrpSpPr>
          <p:nvPr/>
        </p:nvGrpSpPr>
        <p:grpSpPr bwMode="auto">
          <a:xfrm>
            <a:off x="9296400" y="3581400"/>
            <a:ext cx="533400" cy="533400"/>
            <a:chOff x="288" y="1776"/>
            <a:chExt cx="336" cy="336"/>
          </a:xfrm>
        </p:grpSpPr>
        <p:sp>
          <p:nvSpPr>
            <p:cNvPr id="29732" name="Oval 36">
              <a:extLst>
                <a:ext uri="{FF2B5EF4-FFF2-40B4-BE49-F238E27FC236}">
                  <a16:creationId xmlns:a16="http://schemas.microsoft.com/office/drawing/2014/main" id="{606DE676-5D41-F344-8733-2A2678D83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76"/>
              <a:ext cx="336" cy="33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3" name="Text Box 37">
              <a:extLst>
                <a:ext uri="{FF2B5EF4-FFF2-40B4-BE49-F238E27FC236}">
                  <a16:creationId xmlns:a16="http://schemas.microsoft.com/office/drawing/2014/main" id="{E6088595-3AD9-3241-9AAF-AA5331E4B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00"/>
              <a:ext cx="116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altLang="en-US" sz="2800" baseline="-25000">
                <a:latin typeface="Tahoma" panose="020B0604030504040204" pitchFamily="34" charset="0"/>
              </a:endParaRPr>
            </a:p>
          </p:txBody>
        </p:sp>
      </p:grpSp>
      <p:sp>
        <p:nvSpPr>
          <p:cNvPr id="29735" name="Text Box 39">
            <a:extLst>
              <a:ext uri="{FF2B5EF4-FFF2-40B4-BE49-F238E27FC236}">
                <a16:creationId xmlns:a16="http://schemas.microsoft.com/office/drawing/2014/main" id="{AB8F245D-7221-B64C-AAD7-EDBFF76B5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1" y="3605213"/>
            <a:ext cx="3778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altLang="en-US" sz="2800">
                <a:latin typeface="Tahoma" panose="020B0604030504040204" pitchFamily="34" charset="0"/>
              </a:rPr>
              <a:t>o</a:t>
            </a:r>
            <a:endParaRPr lang="en-US" altLang="en-US" sz="2800">
              <a:latin typeface="Tahoma" panose="020B0604030504040204" pitchFamily="34" charset="0"/>
            </a:endParaRPr>
          </a:p>
        </p:txBody>
      </p:sp>
      <p:graphicFrame>
        <p:nvGraphicFramePr>
          <p:cNvPr id="29737" name="Object 41">
            <a:extLst>
              <a:ext uri="{FF2B5EF4-FFF2-40B4-BE49-F238E27FC236}">
                <a16:creationId xmlns:a16="http://schemas.microsoft.com/office/drawing/2014/main" id="{0E834A3B-B235-1C48-838B-FE94A1547D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4495800"/>
          <a:ext cx="1828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4" imgW="16459200" imgH="7772400" progId="Equation.3">
                  <p:embed/>
                </p:oleObj>
              </mc:Choice>
              <mc:Fallback>
                <p:oleObj name="Equation" r:id="rId4" imgW="16459200" imgH="7772400" progId="Equation.3">
                  <p:embed/>
                  <p:pic>
                    <p:nvPicPr>
                      <p:cNvPr id="29737" name="Object 41">
                        <a:extLst>
                          <a:ext uri="{FF2B5EF4-FFF2-40B4-BE49-F238E27FC236}">
                            <a16:creationId xmlns:a16="http://schemas.microsoft.com/office/drawing/2014/main" id="{0E834A3B-B235-1C48-838B-FE94A1547D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495800"/>
                        <a:ext cx="1828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8" name="Object 42">
            <a:extLst>
              <a:ext uri="{FF2B5EF4-FFF2-40B4-BE49-F238E27FC236}">
                <a16:creationId xmlns:a16="http://schemas.microsoft.com/office/drawing/2014/main" id="{BE51FCE2-B11B-3340-90C2-B85A42822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200221"/>
              </p:ext>
            </p:extLst>
          </p:nvPr>
        </p:nvGraphicFramePr>
        <p:xfrm>
          <a:off x="6934200" y="2344738"/>
          <a:ext cx="4419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6" imgW="19558000" imgH="4318000" progId="Equation.3">
                  <p:embed/>
                </p:oleObj>
              </mc:Choice>
              <mc:Fallback>
                <p:oleObj name="Equation" r:id="rId6" imgW="19558000" imgH="4318000" progId="Equation.3">
                  <p:embed/>
                  <p:pic>
                    <p:nvPicPr>
                      <p:cNvPr id="29738" name="Object 42">
                        <a:extLst>
                          <a:ext uri="{FF2B5EF4-FFF2-40B4-BE49-F238E27FC236}">
                            <a16:creationId xmlns:a16="http://schemas.microsoft.com/office/drawing/2014/main" id="{BE51FCE2-B11B-3340-90C2-B85A428224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344738"/>
                        <a:ext cx="4419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39" name="Text Box 43">
            <a:extLst>
              <a:ext uri="{FF2B5EF4-FFF2-40B4-BE49-F238E27FC236}">
                <a16:creationId xmlns:a16="http://schemas.microsoft.com/office/drawing/2014/main" id="{0E2A128E-71AD-7449-9F13-F6F2E3EA5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638800"/>
            <a:ext cx="3810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en-US"/>
              <a:t>McCulloch-Pitts model of a neuron</a:t>
            </a:r>
          </a:p>
        </p:txBody>
      </p:sp>
    </p:spTree>
    <p:extLst>
      <p:ext uri="{BB962C8B-B14F-4D97-AF65-F5344CB8AC3E}">
        <p14:creationId xmlns:p14="http://schemas.microsoft.com/office/powerpoint/2010/main" val="288525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B72-4090-B046-9BD0-D85800C8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FB1D70-50D4-5F40-B9E9-1122A9D13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0" y="2477294"/>
            <a:ext cx="4064000" cy="3048000"/>
          </a:xfrm>
        </p:spPr>
      </p:pic>
    </p:spTree>
    <p:extLst>
      <p:ext uri="{BB962C8B-B14F-4D97-AF65-F5344CB8AC3E}">
        <p14:creationId xmlns:p14="http://schemas.microsoft.com/office/powerpoint/2010/main" val="195364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A4A3-7410-374B-B971-F3171F4E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8DA1-0F3A-3B4B-A3F7-D093494E1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=_PwhiWxHK8o</a:t>
            </a:r>
          </a:p>
        </p:txBody>
      </p:sp>
    </p:spTree>
    <p:extLst>
      <p:ext uri="{BB962C8B-B14F-4D97-AF65-F5344CB8AC3E}">
        <p14:creationId xmlns:p14="http://schemas.microsoft.com/office/powerpoint/2010/main" val="201022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A2BB-4EDC-F844-AE5D-06C36294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812" y="2879725"/>
            <a:ext cx="10515600" cy="1325563"/>
          </a:xfrm>
        </p:spPr>
        <p:txBody>
          <a:bodyPr/>
          <a:lstStyle/>
          <a:p>
            <a:r>
              <a:rPr lang="en-US" dirty="0"/>
              <a:t>** : When we got struck with an </a:t>
            </a:r>
            <a:r>
              <a:rPr lang="en-US" dirty="0" err="1"/>
              <a:t>algo</a:t>
            </a:r>
            <a:r>
              <a:rPr lang="en-US" dirty="0"/>
              <a:t>/accuracy just change it</a:t>
            </a:r>
          </a:p>
        </p:txBody>
      </p:sp>
    </p:spTree>
    <p:extLst>
      <p:ext uri="{BB962C8B-B14F-4D97-AF65-F5344CB8AC3E}">
        <p14:creationId xmlns:p14="http://schemas.microsoft.com/office/powerpoint/2010/main" val="309137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1BB0-499D-B042-BE58-7B92AA6E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	&amp;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77AA1-37CF-2745-8C79-9B0F09BCA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http://www.lock5stat.com/datapage.html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https://archive.ics.uci.edu/ml/index.php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https://www.kaggle.com/datasets</a:t>
            </a:r>
            <a:endParaRPr lang="en-US" dirty="0"/>
          </a:p>
          <a:p>
            <a:r>
              <a:rPr lang="en-US" dirty="0">
                <a:hlinkClick r:id="rId5"/>
              </a:rPr>
              <a:t>https://www.listendata.com/2014/11/difference-between-linear-regression.html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1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2965-3172-4C4B-A989-A1B9C22B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3B73-43AE-1748-81DD-1C8C29F0F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51C34-F57D-7C44-9C02-13B11DE8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768350"/>
            <a:ext cx="8890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9F0A-CCBA-9F48-94B4-0DB9AC3B92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BAF37-AD90-384A-BAB0-510C469DDC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C0365-40D2-554B-802B-2E456CCC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890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0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502D-BE7B-934D-B6C2-AB780DE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4A6B3-1877-E846-BE4C-2143A441A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717" y="1543050"/>
            <a:ext cx="9071595" cy="4158456"/>
          </a:xfrm>
        </p:spPr>
      </p:pic>
    </p:spTree>
    <p:extLst>
      <p:ext uri="{BB962C8B-B14F-4D97-AF65-F5344CB8AC3E}">
        <p14:creationId xmlns:p14="http://schemas.microsoft.com/office/powerpoint/2010/main" val="158852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03CD-9D0B-DA44-86A2-AB8734BF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9139F-1B8E-EC42-9F81-FE5E0614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822325"/>
            <a:ext cx="6483350" cy="496872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A648D-5DC5-334A-850E-0552A810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1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52D9-F8CE-A94F-BB6F-224929A5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34A52-E7E9-6E48-9D33-AF8603AEB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0894" y="1500187"/>
            <a:ext cx="12916732" cy="3979069"/>
          </a:xfrm>
        </p:spPr>
      </p:pic>
    </p:spTree>
    <p:extLst>
      <p:ext uri="{BB962C8B-B14F-4D97-AF65-F5344CB8AC3E}">
        <p14:creationId xmlns:p14="http://schemas.microsoft.com/office/powerpoint/2010/main" val="369005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0351-7652-B049-AF62-8C411F36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D18D9-AC96-A84D-B742-1CFB8683C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9DADC-3627-E844-A553-D7FF4B51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54000"/>
            <a:ext cx="88773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2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0BCD-8F52-3B49-9CE0-AFA10888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C036-2372-EF45-BFD6-62FF160DB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8A4AF475-C5D3-D94A-A35E-02F2AE62B9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037519"/>
              </p:ext>
            </p:extLst>
          </p:nvPr>
        </p:nvGraphicFramePr>
        <p:xfrm>
          <a:off x="2843212" y="1271588"/>
          <a:ext cx="5715000" cy="3926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06995">
                  <a:extLst>
                    <a:ext uri="{9D8B030D-6E8A-4147-A177-3AD203B41FA5}">
                      <a16:colId xmlns:a16="http://schemas.microsoft.com/office/drawing/2014/main" val="2785190081"/>
                    </a:ext>
                  </a:extLst>
                </a:gridCol>
                <a:gridCol w="2408005">
                  <a:extLst>
                    <a:ext uri="{9D8B030D-6E8A-4147-A177-3AD203B41FA5}">
                      <a16:colId xmlns:a16="http://schemas.microsoft.com/office/drawing/2014/main" val="2802513371"/>
                    </a:ext>
                  </a:extLst>
                </a:gridCol>
              </a:tblGrid>
              <a:tr h="368683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Algorithm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Problem Type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41363"/>
                  </a:ext>
                </a:extLst>
              </a:tr>
              <a:tr h="368683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KNN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Either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9737106"/>
                  </a:ext>
                </a:extLst>
              </a:tr>
              <a:tr h="368683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Linear regression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Regression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0932655"/>
                  </a:ext>
                </a:extLst>
              </a:tr>
              <a:tr h="368683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Logistic regression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Classification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3088665"/>
                  </a:ext>
                </a:extLst>
              </a:tr>
              <a:tr h="368683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Naive Bayes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Classification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6485124"/>
                  </a:ext>
                </a:extLst>
              </a:tr>
              <a:tr h="29379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Decision trees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Either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1551859"/>
                  </a:ext>
                </a:extLst>
              </a:tr>
              <a:tr h="368683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Random Forests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Either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3634816"/>
                  </a:ext>
                </a:extLst>
              </a:tr>
              <a:tr h="368683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AdaBoost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Either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9095912"/>
                  </a:ext>
                </a:extLst>
              </a:tr>
              <a:tr h="368683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Neural networks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Either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811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12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DDF5-CBA8-0444-B870-9031EA2D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5322888"/>
            <a:ext cx="10515600" cy="132556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www.dataschool.io</a:t>
            </a:r>
            <a:r>
              <a:rPr lang="en-US" dirty="0"/>
              <a:t>/comparing-supervised-learning-algorithms/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80EB63-C65E-934D-9E7C-3E784B8A4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500990"/>
              </p:ext>
            </p:extLst>
          </p:nvPr>
        </p:nvGraphicFramePr>
        <p:xfrm>
          <a:off x="1143000" y="323057"/>
          <a:ext cx="9144001" cy="4878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1">
                  <a:extLst>
                    <a:ext uri="{9D8B030D-6E8A-4147-A177-3AD203B41FA5}">
                      <a16:colId xmlns:a16="http://schemas.microsoft.com/office/drawing/2014/main" val="175989802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Problem Type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51996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Results interpretable by you?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5741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Easy to explain algorithm to others?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0038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Average predictive accuracy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07199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Training speed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8150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Prediction speed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67444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Amount of parameter tuning needed (excluding feature selection)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0882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Performs well with small number of observations?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01745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Handles lots of irrelevant features well (separates signal from noise)?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53396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Automatically learns feature interactions?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3335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Gives calibrated probabilities of class membership?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31487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Parametric?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43016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Features might need scaling?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0893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082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227</Words>
  <Application>Microsoft Macintosh PowerPoint</Application>
  <PresentationFormat>Widescreen</PresentationFormat>
  <Paragraphs>64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Tahoma</vt:lpstr>
      <vt:lpstr>Office Theme</vt:lpstr>
      <vt:lpstr>Microsoft Equation</vt:lpstr>
      <vt:lpstr>ML : 17.01.19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https://www.dataschool.io/comparing-supervised-learning-algorithms/</vt:lpstr>
      <vt:lpstr>PowerPoint Presentation</vt:lpstr>
      <vt:lpstr>Perceptron</vt:lpstr>
      <vt:lpstr>PowerPoint Presentation</vt:lpstr>
      <vt:lpstr>SVM</vt:lpstr>
      <vt:lpstr>** : When we got struck with an algo/accuracy just change it</vt:lpstr>
      <vt:lpstr>Datasets &amp; Links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 Satya Pawan Kumar</dc:creator>
  <cp:lastModifiedBy>Ch Satya Pawan Kumar</cp:lastModifiedBy>
  <cp:revision>14</cp:revision>
  <dcterms:created xsi:type="dcterms:W3CDTF">2019-01-16T11:36:58Z</dcterms:created>
  <dcterms:modified xsi:type="dcterms:W3CDTF">2019-01-16T20:38:50Z</dcterms:modified>
</cp:coreProperties>
</file>